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446A1F-0A9D-4846-B60D-F4F00994310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526F39-6BBF-4B0F-9527-6CDD9E39DF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&#1084;&#1077;&#1090;&#1086;&#1076;&#1080;&#1095;&#1077;&#1089;&#1082;&#1080;&#1077;%20&#1084;&#1072;&#1090;&#1077;&#1088;&#1080;&#1072;&#1083;&#1099;/&#1050;&#1072;&#1088;&#1090;&#1072;%20&#1076;&#1080;&#1076;&#1072;&#1082;&#1090;&#1080;&#1095;&#1077;&#1089;&#1082;&#1086;&#1075;&#1086;%20&#1088;&#1077;&#1089;&#1091;&#1088;&#1089;&#1072;%203.doc" TargetMode="External"/><Relationship Id="rId13" Type="http://schemas.openxmlformats.org/officeDocument/2006/relationships/hyperlink" Target="../../student_samples/student_presentashion/&#1069;&#1090;&#1072;&#1087;&#1099;%20&#1089;&#1086;&#1079;&#1076;&#1072;&#1085;&#1080;&#1103;%20&#1089;&#1074;&#1086;&#1077;&#1081;%20&#1080;&#1075;&#1088;&#1091;&#1096;&#1082;&#1080;.pptx" TargetMode="External"/><Relationship Id="rId3" Type="http://schemas.openxmlformats.org/officeDocument/2006/relationships/hyperlink" Target="../student_support/&#1076;&#1080;&#1076;.%20&#1088;&#1077;&#1089;&#1091;&#1088;&#1089;&#1099;/&#1057;&#1086;&#1073;&#1077;&#1088;&#1080;%20&#1087;&#1080;&#1088;&#1072;&#1084;&#1080;&#1076;&#1082;&#1091;/&#1089;&#1086;&#1073;&#1077;&#1088;&#1080;%20&#1087;&#1080;&#1088;&#1072;&#1084;&#1080;&#1076;&#1082;&#1091;.pptx" TargetMode="External"/><Relationship Id="rId7" Type="http://schemas.openxmlformats.org/officeDocument/2006/relationships/hyperlink" Target="&#1084;&#1077;&#1090;&#1086;&#1076;&#1080;&#1095;&#1077;&#1089;&#1082;&#1080;&#1077;%20&#1084;&#1072;&#1090;&#1077;&#1088;&#1080;&#1072;&#1083;&#1099;/&#1050;&#1072;&#1088;&#1090;&#1072;%20&#1076;&#1080;&#1076;&#1072;&#1082;&#1090;&#1080;&#1095;&#1077;&#1089;&#1082;&#1086;&#1075;&#1086;%20&#1088;&#1077;&#1089;&#1091;&#1088;&#1089;&#1072;%202.doc" TargetMode="External"/><Relationship Id="rId12" Type="http://schemas.openxmlformats.org/officeDocument/2006/relationships/hyperlink" Target="../../student_samples/student_presentashion/&#1055;&#1086;&#1083;&#1077;&#1079;&#1085;&#1099;&#1077;%20&#1080;&#1075;&#1088;&#1091;&#1096;&#1082;&#1080;.pptx" TargetMode="External"/><Relationship Id="rId2" Type="http://schemas.openxmlformats.org/officeDocument/2006/relationships/hyperlink" Target="../vizitka/&#1085;&#1072;&#1096;&#1072;%20&#1074;&#1080;&#1079;&#1080;&#1090;&#1082;&#1072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4;&#1077;&#1090;&#1086;&#1076;&#1080;&#1095;&#1077;&#1089;&#1082;&#1080;&#1077;%20&#1084;&#1072;&#1090;&#1077;&#1088;&#1080;&#1072;&#1083;&#1099;/&#1050;&#1072;&#1088;&#1090;&#1072;%20&#1076;&#1080;&#1076;&#1072;&#1082;&#1090;&#1080;&#1095;&#1077;&#1089;&#1082;&#1086;&#1075;&#1086;%20&#1088;&#1077;&#1089;&#1091;&#1088;&#1089;&#1072;.docx" TargetMode="External"/><Relationship Id="rId11" Type="http://schemas.openxmlformats.org/officeDocument/2006/relationships/hyperlink" Target="&#1084;&#1077;&#1090;&#1086;&#1076;&#1080;&#1095;&#1077;&#1089;&#1082;&#1080;&#1077;%20&#1084;&#1072;&#1090;&#1077;&#1088;&#1080;&#1072;&#1083;&#1099;/&#1082;&#1086;&#1085;&#1089;-&#1103;%20&#1053;&#1072;&#1088;&#1086;&#1076;&#1085;&#1099;&#1077;%20&#1080;&#1075;&#1088;&#1091;&#1096;&#1082;&#1080;.docx" TargetMode="External"/><Relationship Id="rId5" Type="http://schemas.openxmlformats.org/officeDocument/2006/relationships/hyperlink" Target="&#1084;&#1077;&#1090;&#1086;&#1076;&#1080;&#1095;&#1077;&#1089;&#1082;&#1080;&#1077;%20&#1084;&#1072;&#1090;&#1077;&#1088;&#1080;&#1072;&#1083;&#1099;/&#1082;&#1086;&#1085;&#1089;&#1087;&#1077;&#1082;&#1090;%20&#1059;&#1082;&#1088;&#1072;&#1089;&#1080;&#1084;%20&#1052;&#1072;&#1090;&#1088;&#1077;&#1096;&#1082;&#1077;%20&#1089;&#1072;&#1088;&#1072;&#1092;&#1072;&#1085;.docx" TargetMode="External"/><Relationship Id="rId15" Type="http://schemas.openxmlformats.org/officeDocument/2006/relationships/hyperlink" Target="../../student_samples/student_web_site/&#1089;&#1072;&#1081;&#1090;" TargetMode="External"/><Relationship Id="rId10" Type="http://schemas.openxmlformats.org/officeDocument/2006/relationships/hyperlink" Target="&#1084;&#1077;&#1090;&#1086;&#1076;&#1080;&#1095;&#1077;&#1089;&#1082;&#1080;&#1077;%20&#1084;&#1072;&#1090;&#1077;&#1088;&#1080;&#1072;&#1083;&#1099;/&#1072;&#1085;&#1082;&#1077;&#1090;&#1072;%20&#1076;&#1083;&#1103;%20&#1088;&#1086;&#1076;&#1080;&#1090;&#1077;&#1083;&#1077;&#1081;.docx" TargetMode="External"/><Relationship Id="rId4" Type="http://schemas.openxmlformats.org/officeDocument/2006/relationships/hyperlink" Target="../student_support/&#1076;&#1080;&#1076;.%20&#1088;&#1077;&#1089;&#1091;&#1088;&#1089;&#1099;/&#1041;&#1072;&#1073;&#1091;&#1096;&#1082;&#1080;&#1085;%20&#1089;&#1091;&#1085;&#1076;&#1091;&#1095;&#1086;&#1082;/&#1041;&#1072;&#1073;&#1091;&#1096;&#1082;&#1080;&#1085;%20&#1089;&#1091;&#1085;&#1076;&#1091;&#1095;&#1086;&#1082;.pptx" TargetMode="External"/><Relationship Id="rId9" Type="http://schemas.openxmlformats.org/officeDocument/2006/relationships/hyperlink" Target="&#1084;&#1077;&#1090;&#1086;&#1076;&#1080;&#1095;&#1077;&#1089;&#1082;&#1080;&#1077;%20&#1084;&#1072;&#1090;&#1077;&#1088;&#1080;&#1072;&#1083;&#1099;/&#1061;&#1091;&#1076;&#1086;&#1078;&#1077;&#1089;&#1090;&#1074;&#1077;&#1085;&#1085;&#1086;&#1077;%20&#1089;&#1083;&#1086;&#1074;&#1086;.docx" TargetMode="External"/><Relationship Id="rId14" Type="http://schemas.openxmlformats.org/officeDocument/2006/relationships/hyperlink" Target="../../student_samples/student_publicashion/&#1073;&#1091;&#1082;&#1083;&#1077;&#1090;%20&#1050;&#1091;&#1082;&#1083;&#1099;%20&#1090;&#1088;&#1103;&#1087;&#1080;&#1095;&#1085;&#1099;&#1077;%20&#1080;%20&#1076;&#1077;&#1088;&#1077;&#1074;&#1103;&#1085;&#1085;&#1099;&#1077;.pu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penichka.ru/" TargetMode="External"/><Relationship Id="rId2" Type="http://schemas.openxmlformats.org/officeDocument/2006/relationships/hyperlink" Target="http://www.mirwomne.ru/semia/articles/tradizii-semii/russkaya-narodnaya-kukl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ukukla.ru/article/masterwork/semenova/trapi4naa_kukla_i_ee_vidy.ht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imkovskay-e13230702734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76872"/>
            <a:ext cx="2737912" cy="2057998"/>
          </a:xfrm>
          <a:prstGeom prst="roundRect">
            <a:avLst/>
          </a:prstGeom>
        </p:spPr>
      </p:pic>
      <p:pic>
        <p:nvPicPr>
          <p:cNvPr id="5" name="Рисунок 4" descr="54125185_Kopiya_Kopiya_4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2632967" cy="1838970"/>
          </a:xfrm>
          <a:prstGeom prst="round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260648"/>
            <a:ext cx="5966480" cy="2376264"/>
          </a:xfrm>
        </p:spPr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Народные игрушки в жизни человека.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221088"/>
            <a:ext cx="6264696" cy="194421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/>
                <a:cs typeface="Arial"/>
              </a:rPr>
              <a:t>© МОУ ДПО «Информационно-образовательный Центр», </a:t>
            </a:r>
          </a:p>
          <a:p>
            <a:r>
              <a:rPr lang="ru-RU" dirty="0" smtClean="0">
                <a:latin typeface="Arial"/>
                <a:cs typeface="Arial"/>
              </a:rPr>
              <a:t>© ГДДВ СОШ № 10, </a:t>
            </a:r>
          </a:p>
          <a:p>
            <a:r>
              <a:rPr lang="ru-RU" dirty="0" smtClean="0">
                <a:latin typeface="Arial"/>
                <a:cs typeface="Arial"/>
              </a:rPr>
              <a:t>Иванова Яна Сергеевна, воспитатель</a:t>
            </a:r>
          </a:p>
          <a:p>
            <a:r>
              <a:rPr lang="ru-RU" dirty="0" err="1" smtClean="0">
                <a:latin typeface="Arial"/>
                <a:cs typeface="Arial"/>
              </a:rPr>
              <a:t>Уголкова</a:t>
            </a:r>
            <a:r>
              <a:rPr lang="ru-RU" dirty="0" smtClean="0">
                <a:latin typeface="Arial"/>
                <a:cs typeface="Arial"/>
              </a:rPr>
              <a:t> Юлия Владимировна, воспитатель</a:t>
            </a:r>
            <a:endParaRPr lang="ru-RU" dirty="0"/>
          </a:p>
        </p:txBody>
      </p:sp>
      <p:pic>
        <p:nvPicPr>
          <p:cNvPr id="7" name="Рисунок 6" descr="90195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581128"/>
            <a:ext cx="2713213" cy="2149699"/>
          </a:xfrm>
          <a:prstGeom prst="round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27984" y="630932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Рыбинск</a:t>
            </a:r>
          </a:p>
          <a:p>
            <a:r>
              <a:rPr lang="ru-RU" sz="1400" dirty="0" smtClean="0">
                <a:latin typeface="Arial"/>
                <a:cs typeface="Arial"/>
              </a:rPr>
              <a:t>2013 год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Развивающая  цель и 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7344816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Цель: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познавательных и мыслительных навыков детей через обогащение действий с игрушками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3068960"/>
            <a:ext cx="1944216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Задачи: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458112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5576" y="4071175"/>
            <a:ext cx="74168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Развивать любознательность детей средствами народного творчества и фольклора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Совершенствовать навыки участия в игровой ситуации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верх стрелка 6">
            <a:hlinkClick r:id="rId2" action="ppaction://hlinksldjump"/>
          </p:cNvPr>
          <p:cNvSpPr/>
          <p:nvPr/>
        </p:nvSpPr>
        <p:spPr>
          <a:xfrm>
            <a:off x="7956376" y="5949280"/>
            <a:ext cx="576064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Воспитательная цель и задачи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7560840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Цель: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традиционных семейных ценностей средствами совместной творческой 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3068960"/>
            <a:ext cx="1800200" cy="93610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Задачи: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75656" y="4581128"/>
            <a:ext cx="7498080" cy="93610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4123965"/>
            <a:ext cx="7272808" cy="22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Формировать эмоционально-эстетическое и бережное отношение к народным игрушкам.</a:t>
            </a:r>
            <a:endParaRPr lang="ru-RU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Способствовать укреплению детско-родительских отношений путём привлечения к совместному творчеству родителей и детей.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Выгнутая вверх стрелка 6">
            <a:hlinkClick r:id="rId2" action="ppaction://hlinksldjump"/>
          </p:cNvPr>
          <p:cNvSpPr/>
          <p:nvPr/>
        </p:nvSpPr>
        <p:spPr>
          <a:xfrm>
            <a:off x="7956376" y="6093296"/>
            <a:ext cx="648072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Частные вопросы и темы исследований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2204864"/>
          <a:ext cx="6936432" cy="3660921"/>
        </p:xfrm>
        <a:graphic>
          <a:graphicData uri="http://schemas.openxmlformats.org/drawingml/2006/table">
            <a:tbl>
              <a:tblPr/>
              <a:tblGrid>
                <a:gridCol w="2704033"/>
                <a:gridCol w="4232399"/>
              </a:tblGrid>
              <a:tr h="54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Частные вопросы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(в рамках учебной темы)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Темы исследований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467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dirty="0">
                          <a:latin typeface="Cambria Math"/>
                          <a:ea typeface="Times New Roman"/>
                          <a:cs typeface="Cambria Math"/>
                        </a:rPr>
                        <a:t>​.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О чем расскажет народная игрушка?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1.1.​ Бабушкины сказки: история народной игрушки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467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2.​ Зачем нужны детям народные игрушки?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2.1. Полезные игрушки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467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3.​ Как изготовить игрушку?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3.1​. Куклы тряпичные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деревянные</a:t>
                      </a:r>
                    </a:p>
                    <a:p>
                      <a:pPr marL="274320" indent="-2743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3.2.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Этапы создания своей игрушки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467"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Каким образом можно использовать народные игрушки?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27432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 Давайте поиграем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10" marR="8610" marT="8610" marB="861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Этапы проекта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Подготовительный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Проектировочный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Практический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Контрольно-коррекционный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Заключительный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верх стрелка 4">
            <a:hlinkClick r:id="rId7" action="ppaction://hlinksldjump"/>
          </p:cNvPr>
          <p:cNvSpPr/>
          <p:nvPr/>
        </p:nvSpPr>
        <p:spPr>
          <a:xfrm>
            <a:off x="8028384" y="6021288"/>
            <a:ext cx="648072" cy="587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09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(мотивационный)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84785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Сбор информации и планирование воспитательно-образовательной работы в рамках проекта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Срок:1-2 дня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609329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Результат: Выявление уровня знаний по теме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348880"/>
          <a:ext cx="6864423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141"/>
                <a:gridCol w="2288141"/>
                <a:gridCol w="2288141"/>
              </a:tblGrid>
              <a:tr h="6430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7345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Получают информацию по теме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Принимают задачи проекта «Народные игрушки в жизни человека»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Мотивировать детей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Помочь сформировать цели и задачи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Выявить знания детей и родителей по теме «Народные игрушки в жизни человека»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Получают информацию по теме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Обсуждают тему с детьми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Принимают задачи проекта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Выгнутая вверх стрелка 7">
            <a:hlinkClick r:id="rId2" action="ppaction://hlinksldjump"/>
          </p:cNvPr>
          <p:cNvSpPr/>
          <p:nvPr/>
        </p:nvSpPr>
        <p:spPr>
          <a:xfrm>
            <a:off x="7884368" y="6021288"/>
            <a:ext cx="720080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Проектировочный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124744"/>
            <a:ext cx="69847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chemeClr val="bg2"/>
                </a:solidFill>
                <a:latin typeface="Georgia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мотивации, формулировка проблемы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Срок: 1-2 дня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02128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ru-RU" dirty="0" smtClean="0">
                <a:latin typeface="Georgia" pitchFamily="18" charset="0"/>
              </a:rPr>
              <a:t> определены темы детских исследований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1844825"/>
          <a:ext cx="7560840" cy="4036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672408"/>
                <a:gridCol w="1944216"/>
              </a:tblGrid>
              <a:tr h="386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3294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Проявляют интерес к работе над проектом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Определяет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средства 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реализации проекта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Предлагает темы исследований: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«Бабушкины сказки: история народной игрушки», «Полезные игрушки», «Куклы тряпичные и деревянные», «Этапы создания своей игрушки», «Давайте поиграем»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Организовывает консультацию для родителей по теме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Знакомятся с консультацией по теме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932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Направляет и контролирует деятельность детей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Побуждает родителей к участию в создании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игрушки-оберега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вместе с ребенком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Выгнутая вверх стрелка 7">
            <a:hlinkClick r:id="rId2" action="ppaction://hlinksldjump"/>
          </p:cNvPr>
          <p:cNvSpPr/>
          <p:nvPr/>
        </p:nvSpPr>
        <p:spPr>
          <a:xfrm>
            <a:off x="7956376" y="6093296"/>
            <a:ext cx="720080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4872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работа над проектом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Срок:4-5дней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60212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Результат: </a:t>
            </a:r>
            <a:r>
              <a:rPr lang="ru-RU" dirty="0" smtClean="0">
                <a:latin typeface="Georgia" pitchFamily="18" charset="0"/>
              </a:rPr>
              <a:t>проведены исследования. Найдены ответы на вопросы детей.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2060848"/>
          <a:ext cx="6984777" cy="398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9"/>
                <a:gridCol w="2328259"/>
                <a:gridCol w="2328259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2098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Рассматривают иллюстрации народных игрушек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Слушают рассказ воспитателя об игрушках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Рассматривают игрушки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Рисуют декоративные узоры на шаблонах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Выполняют простые игровые действия с игрушками, манипулируют с ними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Направляет и контролирует деятельность детей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Побуждает родителей к участию в создании игрушки вместе с ребенком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Совместно с детьми выполняют задания, изготавливают игрушки – самоделки, собирают фото и иллюстрации по теме «Народные игрушки»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Выгнутая вверх стрелка 7">
            <a:hlinkClick r:id="rId2" action="ppaction://hlinksldjump"/>
          </p:cNvPr>
          <p:cNvSpPr/>
          <p:nvPr/>
        </p:nvSpPr>
        <p:spPr>
          <a:xfrm>
            <a:off x="7956376" y="6165304"/>
            <a:ext cx="648072" cy="5154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632848" cy="1380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Контрольно-коррекционный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chemeClr val="bg2"/>
                </a:solidFill>
                <a:latin typeface="Georgia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оценивание проекта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Срок:1 день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58924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  <a:r>
              <a:rPr lang="ru-RU" dirty="0" smtClean="0">
                <a:latin typeface="Georgia" pitchFamily="18" charset="0"/>
              </a:rPr>
              <a:t> оценивание полученных знаний участниками проекта.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59" y="2276872"/>
          <a:ext cx="708045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150"/>
                <a:gridCol w="2360150"/>
                <a:gridCol w="2360150"/>
              </a:tblGrid>
              <a:tr h="9059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2405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Участвуют в итоговой беседе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Анализирует информацию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-обобщает результаты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Помогают откорректировать знания детей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Выгнутая вверх стрелка 7">
            <a:hlinkClick r:id="rId2" action="ppaction://hlinksldjump"/>
          </p:cNvPr>
          <p:cNvSpPr/>
          <p:nvPr/>
        </p:nvSpPr>
        <p:spPr>
          <a:xfrm>
            <a:off x="7956376" y="6093296"/>
            <a:ext cx="648072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7671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41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9675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chemeClr val="bg2"/>
                </a:solidFill>
                <a:latin typeface="Georgia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содержания деятельности проекта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Срок:1 день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517232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Результат: Проведение праздника «День семьи» и фотовыставка «Наши любимые народные игрушки».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5" y="1916832"/>
          <a:ext cx="7152456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152"/>
                <a:gridCol w="2384152"/>
                <a:gridCol w="2384152"/>
              </a:tblGrid>
              <a:tr h="106850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Воспитанники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4386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Участвуют в празднике «День семьи»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Помощь в создании презентации, 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фотовыставки «Наши любимые народные игрушки»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Помогают в создании презентации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Участвуют в празднике «День семьи»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Выгнутая вверх стрелка 7">
            <a:hlinkClick r:id="rId2" action="ppaction://hlinksldjump"/>
          </p:cNvPr>
          <p:cNvSpPr/>
          <p:nvPr/>
        </p:nvSpPr>
        <p:spPr>
          <a:xfrm>
            <a:off x="7956376" y="5949280"/>
            <a:ext cx="64807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Учебно-Методический пакет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5112568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Визитка проекта </a:t>
            </a:r>
            <a:endParaRPr lang="ru-RU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Дидактические материалы  </a:t>
            </a: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Дидактическое упражнение «Собери пирамидку» 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Дидактическое  задание «Бабушкин сундучок»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          Методические материалы </a:t>
            </a: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Конспекты занятий 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Карта дидактического ресурса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Карта дидактического ресурса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Карта дидактического ресурса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Беседа </a:t>
            </a: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Художественное слово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Анкета для родителей 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1" action="ppaction://hlinkfile"/>
              </a:rPr>
              <a:t>Консультация для родителей 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          Детские работы</a:t>
            </a: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2" action="ppaction://hlinkpres?slideindex=1&amp;slidetitle="/>
              </a:rPr>
              <a:t>Детское исследование «Полезные игрушки» 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3" action="ppaction://hlinkpres?slideindex=1&amp;slidetitle="/>
              </a:rPr>
              <a:t>Детское исследование «Этапы создания своей игрушки»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4" action="ppaction://hlinkfile"/>
              </a:rPr>
              <a:t>Буклет «Куклы тряпичные и деревянные» 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AutoNum type="arabicPeriod" startAt="5"/>
            </a:pPr>
            <a:r>
              <a:rPr lang="en-US" sz="1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5" action="ppaction://hlinkfile"/>
              </a:rPr>
              <a:t>Web-</a:t>
            </a:r>
            <a:r>
              <a:rPr lang="ru-RU" sz="1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15" action="ppaction://hlinkfile"/>
              </a:rPr>
              <a:t>сайт </a:t>
            </a:r>
            <a:endParaRPr lang="ru-RU" sz="1400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AutoNum type="arabicPeriod" startAt="5"/>
            </a:pP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16824" cy="223224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  <a:t>«Жители» деревенского домика</a:t>
            </a:r>
            <a:endParaRPr lang="ru-RU" sz="4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49696295_97.jpg"/>
          <p:cNvPicPr>
            <a:picLocks noChangeAspect="1"/>
          </p:cNvPicPr>
          <p:nvPr/>
        </p:nvPicPr>
        <p:blipFill>
          <a:blip r:embed="rId2" cstate="print"/>
          <a:srcRect l="3943" r="5069"/>
          <a:stretch>
            <a:fillRect/>
          </a:stretch>
        </p:blipFill>
        <p:spPr>
          <a:xfrm>
            <a:off x="1835696" y="3429000"/>
            <a:ext cx="4536504" cy="3168674"/>
          </a:xfrm>
          <a:prstGeom prst="roundRect">
            <a:avLst/>
          </a:prstGeom>
          <a:ln w="3810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Библиография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Абрамычева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Н.В. Дети и народная игрушка. Как играть в народные игрушки? Советы педагога // Храм и слово. – 2011.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Барсукова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О. В. Развивающие деревянные и народные игрушки для игр-занятий с детьми раннего возраста / О. В.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Барсукова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// Молодой ученый. - 2012. - №4. - С. 345-348.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Дайн Г.Л., Дайн М.Б. Русская тряпичная кукла. Культура, традиции, технология. Изд.: Культура и традиции, 2007. – 120 с.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Огиевич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М. О пользе деревянных игрушек // Волчонок. – 2011.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Мир во мне. Информационный портал </a:t>
            </a:r>
            <a:r>
              <a:rPr lang="en-US" sz="19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http://www.mirwomne.ru/semia/articles/tradizii-semii/russkaya-narodnaya-kukla/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10.05.2013.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Народная тряпичная кукла - оберег </a:t>
            </a:r>
            <a:r>
              <a:rPr lang="ru-RU" sz="19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www.krupenichka.ru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10.05.2013.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Рукукла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Елена Николаевна Семёнова</a:t>
            </a:r>
          </a:p>
          <a:p>
            <a:pPr marL="457200" indent="-457200">
              <a:buNone/>
            </a:pPr>
            <a:r>
              <a:rPr lang="en-US" sz="19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http://www.rukukla.ru/article/masterwork/semenova/trapi4naa_kukla_i_ee_vidy.htm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10.05.2013. </a:t>
            </a:r>
          </a:p>
          <a:p>
            <a:pPr lvl="0" fontAlgn="base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Авторы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609416"/>
            <a:ext cx="5428456" cy="484632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Уголкова</a:t>
            </a:r>
            <a:r>
              <a:rPr lang="ru-RU" dirty="0" smtClean="0"/>
              <a:t> Юлия Владимировна, воспитатель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Иванова Яна Сергеевна, воспитатель</a:t>
            </a:r>
            <a:endParaRPr lang="ru-RU" dirty="0"/>
          </a:p>
        </p:txBody>
      </p:sp>
      <p:pic>
        <p:nvPicPr>
          <p:cNvPr id="4" name="Рисунок 3" descr="getImageCAI6QUC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1560582" cy="2183904"/>
          </a:xfrm>
          <a:prstGeom prst="rect">
            <a:avLst/>
          </a:prstGeom>
        </p:spPr>
      </p:pic>
      <p:pic>
        <p:nvPicPr>
          <p:cNvPr id="5" name="Рисунок 4" descr="getImage.jpg"/>
          <p:cNvPicPr>
            <a:picLocks noChangeAspect="1"/>
          </p:cNvPicPr>
          <p:nvPr/>
        </p:nvPicPr>
        <p:blipFill>
          <a:blip r:embed="rId3" cstate="print"/>
          <a:srcRect l="6534" t="8576" r="24855" b="20362"/>
          <a:stretch>
            <a:fillRect/>
          </a:stretch>
        </p:blipFill>
        <p:spPr>
          <a:xfrm>
            <a:off x="467544" y="3905624"/>
            <a:ext cx="1584176" cy="2187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Основополагающий вопрос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556792"/>
            <a:ext cx="7632848" cy="49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заглянуть в глубину веков?</a:t>
            </a:r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83727700_large_njlaErUy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924944"/>
            <a:ext cx="5640288" cy="3657374"/>
          </a:xfrm>
          <a:prstGeom prst="roundRect">
            <a:avLst/>
          </a:prstGeom>
          <a:ln w="3810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Проблемный вопрос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Почему люди создают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игрушки?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50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861048"/>
            <a:ext cx="3642640" cy="2742952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Типология проекта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информационный,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групповой (внутри одной возрастной группы) 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краткосрочный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Дети 1й младшей группы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</a:p>
          <a:p>
            <a:pPr>
              <a:buNone/>
            </a:pP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7416824" cy="4608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направлен на ознакомление детей с народными игрушками России, мастерством народных умельцев и русским фольклором. В ходе проекта с детьми проводятся беседы, рассматриваются иллюстрации и образцы декоративно-прикладного искусства, обращается внимание на его характерные признаки – материал, историю промысла. Знания детей закрепляются в художественно-творческой деятельности, на занятиях, в совместной деятельности и беседах на социально-нравственные темы.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Одним из основных условий является активное вовлечение родителей в проектную деятельность, необходимость повышения интереса родителей к использованию народной игрушки (свистульки, матрёшки, куклы, ложки, дудки и т.д.) в развитии детей младшего дошкольного возраста.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Продолжительность проекта 2 недели.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Тематика данного проекта соответствует возрасту детей и Образовательной программе учреждения.</a:t>
            </a:r>
          </a:p>
          <a:p>
            <a:pPr>
              <a:buNone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Итогом данного проекта станет проведение праздника «День семьи» и фотовыставка «Наши любимые народные игрушки».</a:t>
            </a:r>
            <a:endParaRPr lang="ru-RU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Цели проекта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Образовательные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3" action="ppaction://hlinksldjump"/>
              </a:rPr>
              <a:t>Развивающие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  <a:hlinkClick r:id="rId4" action="ppaction://hlinksldjump"/>
              </a:rPr>
              <a:t>Воспитательные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4" name="Выгнутая вверх стрелка 3">
            <a:hlinkClick r:id="rId5" action="ppaction://hlinksldjump"/>
          </p:cNvPr>
          <p:cNvSpPr/>
          <p:nvPr/>
        </p:nvSpPr>
        <p:spPr>
          <a:xfrm>
            <a:off x="7956376" y="6093296"/>
            <a:ext cx="648072" cy="587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цель и задачи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7488832" cy="9361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Ознакомление детей с народным творчеством.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26064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2708920"/>
            <a:ext cx="2736304" cy="8640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Задачи: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31640" y="3789040"/>
            <a:ext cx="7498080" cy="8640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403648" y="3861048"/>
            <a:ext cx="7498080" cy="8640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475656" y="3861048"/>
            <a:ext cx="7498080" cy="8640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55576" y="3471667"/>
            <a:ext cx="74168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Расширить представления детей об  игрушке как произведении народного творчества.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Научить использованию различных видов народной игрушки в совместной и самостоятельной деятельности с детьми.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115616" y="4365104"/>
            <a:ext cx="7498080" cy="8640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Выгнутая вверх стрелка 18">
            <a:hlinkClick r:id="rId2" action="ppaction://hlinksldjump"/>
          </p:cNvPr>
          <p:cNvSpPr/>
          <p:nvPr/>
        </p:nvSpPr>
        <p:spPr>
          <a:xfrm>
            <a:off x="8028384" y="6237312"/>
            <a:ext cx="504056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842F73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454</TotalTime>
  <Words>913</Words>
  <Application>Microsoft Office PowerPoint</Application>
  <PresentationFormat>Экран (4:3)</PresentationFormat>
  <Paragraphs>172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Народные игрушки в жизни человека.</vt:lpstr>
      <vt:lpstr>«Жители» деревенского домика</vt:lpstr>
      <vt:lpstr>Основополагающий вопрос</vt:lpstr>
      <vt:lpstr>Проблемный вопрос</vt:lpstr>
      <vt:lpstr>Типология проекта</vt:lpstr>
      <vt:lpstr>Участники проекта</vt:lpstr>
      <vt:lpstr>Аннотация</vt:lpstr>
      <vt:lpstr>Цели проекта</vt:lpstr>
      <vt:lpstr>Образовательная цель и задачи</vt:lpstr>
      <vt:lpstr>Развивающая  цель и задачи</vt:lpstr>
      <vt:lpstr>Воспитательная цель и задачи</vt:lpstr>
      <vt:lpstr>Частные вопросы и темы исследований</vt:lpstr>
      <vt:lpstr>Этапы проекта</vt:lpstr>
      <vt:lpstr>Подготовительный этап (мотивационный)</vt:lpstr>
      <vt:lpstr> Проектировочный этап</vt:lpstr>
      <vt:lpstr> Практический этап</vt:lpstr>
      <vt:lpstr>Контрольно-коррекционный этап</vt:lpstr>
      <vt:lpstr> Заключительный этап</vt:lpstr>
      <vt:lpstr>Учебно-Методический пакет</vt:lpstr>
      <vt:lpstr>Библиография</vt:lpstr>
      <vt:lpstr>Авторы проекта</vt:lpstr>
    </vt:vector>
  </TitlesOfParts>
  <Company>Центр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sl4</dc:creator>
  <cp:lastModifiedBy>1</cp:lastModifiedBy>
  <cp:revision>69</cp:revision>
  <dcterms:created xsi:type="dcterms:W3CDTF">2013-04-30T05:18:08Z</dcterms:created>
  <dcterms:modified xsi:type="dcterms:W3CDTF">2013-12-02T09:10:53Z</dcterms:modified>
</cp:coreProperties>
</file>